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BM Plex Sans Medium"/>
      <p:regular r:id="rId17"/>
    </p:embeddedFont>
    <p:embeddedFont>
      <p:font typeface="IBM Plex Sans Medium"/>
      <p:regular r:id="rId18"/>
    </p:embeddedFont>
    <p:embeddedFont>
      <p:font typeface="IBM Plex Sans Medium"/>
      <p:regular r:id="rId19"/>
    </p:embeddedFont>
    <p:embeddedFont>
      <p:font typeface="IBM Plex Sans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image" Target="../media/image-2-8.svg"/><Relationship Id="rId9" Type="http://schemas.openxmlformats.org/officeDocument/2006/relationships/image" Target="../media/image-2-9.png"/><Relationship Id="rId10" Type="http://schemas.openxmlformats.org/officeDocument/2006/relationships/image" Target="../media/image-2-10.svg"/><Relationship Id="rId11" Type="http://schemas.openxmlformats.org/officeDocument/2006/relationships/slideLayout" Target="../slideLayouts/slideLayout3.xml"/><Relationship Id="rId1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image" Target="../media/image-3-9.png"/><Relationship Id="rId10" Type="http://schemas.openxmlformats.org/officeDocument/2006/relationships/image" Target="../media/image-3-10.svg"/><Relationship Id="rId11" Type="http://schemas.openxmlformats.org/officeDocument/2006/relationships/slideLayout" Target="../slideLayouts/slideLayout4.xml"/><Relationship Id="rId1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svg"/><Relationship Id="rId9" Type="http://schemas.openxmlformats.org/officeDocument/2006/relationships/image" Target="../media/image-7-9.png"/><Relationship Id="rId10" Type="http://schemas.openxmlformats.org/officeDocument/2006/relationships/image" Target="../media/image-7-10.svg"/><Relationship Id="rId11" Type="http://schemas.openxmlformats.org/officeDocument/2006/relationships/image" Target="../media/image-7-11.png"/><Relationship Id="rId12" Type="http://schemas.openxmlformats.org/officeDocument/2006/relationships/slideLayout" Target="../slideLayouts/slideLayout8.xml"/><Relationship Id="rId1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image" Target="../media/image-9-7.png"/><Relationship Id="rId8" Type="http://schemas.openxmlformats.org/officeDocument/2006/relationships/image" Target="../media/image-9-8.svg"/><Relationship Id="rId9" Type="http://schemas.openxmlformats.org/officeDocument/2006/relationships/image" Target="../media/image-9-9.png"/><Relationship Id="rId10" Type="http://schemas.openxmlformats.org/officeDocument/2006/relationships/slideLayout" Target="../slideLayouts/slideLayout10.xml"/><Relationship Id="rId11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AWS FinTech Production Architecture: Digital Banking Platform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Defending Architectural Decisions for Scalability, Security, and Cost Optimization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807" y="1538407"/>
            <a:ext cx="5152787" cy="515278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67201" y="942737"/>
            <a:ext cx="824508" cy="170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BC8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SECURITY LAYER</a:t>
            </a:r>
            <a:endParaRPr lang="en-US" sz="800" dirty="0"/>
          </a:p>
        </p:txBody>
      </p:sp>
      <p:sp>
        <p:nvSpPr>
          <p:cNvPr id="5" name="Text 1"/>
          <p:cNvSpPr/>
          <p:nvPr/>
        </p:nvSpPr>
        <p:spPr>
          <a:xfrm>
            <a:off x="467201" y="1206937"/>
            <a:ext cx="6849785" cy="417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Secrets Management &amp; Security Architecture</a:t>
            </a:r>
            <a:endParaRPr lang="en-US" sz="2600" dirty="0"/>
          </a:p>
        </p:txBody>
      </p:sp>
      <p:sp>
        <p:nvSpPr>
          <p:cNvPr id="6" name="Text 2"/>
          <p:cNvSpPr/>
          <p:nvPr/>
        </p:nvSpPr>
        <p:spPr>
          <a:xfrm>
            <a:off x="467201" y="1824157"/>
            <a:ext cx="8209598" cy="213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Robust security controls are integrated throughout the architecture.</a:t>
            </a:r>
            <a:endParaRPr lang="en-US" sz="1050" dirty="0"/>
          </a:p>
        </p:txBody>
      </p:sp>
      <p:sp>
        <p:nvSpPr>
          <p:cNvPr id="7" name="Shape 3"/>
          <p:cNvSpPr/>
          <p:nvPr/>
        </p:nvSpPr>
        <p:spPr>
          <a:xfrm>
            <a:off x="467201" y="2387918"/>
            <a:ext cx="8209598" cy="984528"/>
          </a:xfrm>
          <a:prstGeom prst="roundRect">
            <a:avLst>
              <a:gd name="adj" fmla="val 7430"/>
            </a:avLst>
          </a:prstGeom>
          <a:solidFill>
            <a:srgbClr val="292C32"/>
          </a:solidFill>
          <a:ln/>
        </p:spPr>
      </p:sp>
      <p:sp>
        <p:nvSpPr>
          <p:cNvPr id="8" name="Shape 4"/>
          <p:cNvSpPr/>
          <p:nvPr/>
        </p:nvSpPr>
        <p:spPr>
          <a:xfrm>
            <a:off x="467201" y="2372678"/>
            <a:ext cx="8209598" cy="60960"/>
          </a:xfrm>
          <a:prstGeom prst="roundRect">
            <a:avLst>
              <a:gd name="adj" fmla="val 32850"/>
            </a:avLst>
          </a:prstGeom>
          <a:solidFill>
            <a:srgbClr val="F3F3F2"/>
          </a:solidFill>
          <a:ln/>
        </p:spPr>
      </p:sp>
      <p:sp>
        <p:nvSpPr>
          <p:cNvPr id="9" name="Shape 5"/>
          <p:cNvSpPr/>
          <p:nvPr/>
        </p:nvSpPr>
        <p:spPr>
          <a:xfrm>
            <a:off x="4371796" y="2187773"/>
            <a:ext cx="400407" cy="400407"/>
          </a:xfrm>
          <a:prstGeom prst="roundRect">
            <a:avLst>
              <a:gd name="adj" fmla="val 228368"/>
            </a:avLst>
          </a:prstGeom>
          <a:solidFill>
            <a:srgbClr val="F3F3F2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91930" y="2307908"/>
            <a:ext cx="160139" cy="16013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15910" y="2721650"/>
            <a:ext cx="1668661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Secrets Manager</a:t>
            </a:r>
            <a:endParaRPr lang="en-US" sz="1300" dirty="0"/>
          </a:p>
        </p:txBody>
      </p:sp>
      <p:sp>
        <p:nvSpPr>
          <p:cNvPr id="12" name="Text 7"/>
          <p:cNvSpPr/>
          <p:nvPr/>
        </p:nvSpPr>
        <p:spPr>
          <a:xfrm>
            <a:off x="615910" y="3010257"/>
            <a:ext cx="7912179" cy="213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Centralized management and rotation of database credentials, API keys, and other sensitive information.</a:t>
            </a:r>
            <a:endParaRPr lang="en-US" sz="1050" dirty="0"/>
          </a:p>
        </p:txBody>
      </p:sp>
      <p:sp>
        <p:nvSpPr>
          <p:cNvPr id="13" name="Shape 8"/>
          <p:cNvSpPr/>
          <p:nvPr/>
        </p:nvSpPr>
        <p:spPr>
          <a:xfrm>
            <a:off x="467201" y="3706058"/>
            <a:ext cx="8209598" cy="984528"/>
          </a:xfrm>
          <a:prstGeom prst="roundRect">
            <a:avLst>
              <a:gd name="adj" fmla="val 7430"/>
            </a:avLst>
          </a:prstGeom>
          <a:solidFill>
            <a:srgbClr val="292C32"/>
          </a:solidFill>
          <a:ln/>
        </p:spPr>
      </p:sp>
      <p:sp>
        <p:nvSpPr>
          <p:cNvPr id="14" name="Shape 9"/>
          <p:cNvSpPr/>
          <p:nvPr/>
        </p:nvSpPr>
        <p:spPr>
          <a:xfrm>
            <a:off x="467201" y="3690818"/>
            <a:ext cx="8209598" cy="60960"/>
          </a:xfrm>
          <a:prstGeom prst="roundRect">
            <a:avLst>
              <a:gd name="adj" fmla="val 32850"/>
            </a:avLst>
          </a:prstGeom>
          <a:solidFill>
            <a:srgbClr val="F3F3F2"/>
          </a:solidFill>
          <a:ln/>
        </p:spPr>
      </p:sp>
      <p:sp>
        <p:nvSpPr>
          <p:cNvPr id="15" name="Shape 10"/>
          <p:cNvSpPr/>
          <p:nvPr/>
        </p:nvSpPr>
        <p:spPr>
          <a:xfrm>
            <a:off x="4371796" y="3505914"/>
            <a:ext cx="400407" cy="400407"/>
          </a:xfrm>
          <a:prstGeom prst="roundRect">
            <a:avLst>
              <a:gd name="adj" fmla="val 228368"/>
            </a:avLst>
          </a:prstGeom>
          <a:solidFill>
            <a:srgbClr val="F3F3F2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91930" y="3626048"/>
            <a:ext cx="160139" cy="16013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5910" y="4039791"/>
            <a:ext cx="1668661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KMS Encryption</a:t>
            </a:r>
            <a:endParaRPr lang="en-US" sz="1300" dirty="0"/>
          </a:p>
        </p:txBody>
      </p:sp>
      <p:sp>
        <p:nvSpPr>
          <p:cNvPr id="18" name="Text 12"/>
          <p:cNvSpPr/>
          <p:nvPr/>
        </p:nvSpPr>
        <p:spPr>
          <a:xfrm>
            <a:off x="615910" y="4328398"/>
            <a:ext cx="7912179" cy="213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Manages encryption keys for data at rest (S3, Aurora, EBS) and in transit, ensuring data confidentiality.</a:t>
            </a:r>
            <a:endParaRPr lang="en-US" sz="1050" dirty="0"/>
          </a:p>
        </p:txBody>
      </p:sp>
      <p:sp>
        <p:nvSpPr>
          <p:cNvPr id="19" name="Shape 13"/>
          <p:cNvSpPr/>
          <p:nvPr/>
        </p:nvSpPr>
        <p:spPr>
          <a:xfrm>
            <a:off x="467201" y="5024199"/>
            <a:ext cx="8209598" cy="984528"/>
          </a:xfrm>
          <a:prstGeom prst="roundRect">
            <a:avLst>
              <a:gd name="adj" fmla="val 7430"/>
            </a:avLst>
          </a:prstGeom>
          <a:solidFill>
            <a:srgbClr val="292C32"/>
          </a:solidFill>
          <a:ln/>
        </p:spPr>
      </p:sp>
      <p:sp>
        <p:nvSpPr>
          <p:cNvPr id="20" name="Shape 14"/>
          <p:cNvSpPr/>
          <p:nvPr/>
        </p:nvSpPr>
        <p:spPr>
          <a:xfrm>
            <a:off x="467201" y="5008959"/>
            <a:ext cx="8209598" cy="60960"/>
          </a:xfrm>
          <a:prstGeom prst="roundRect">
            <a:avLst>
              <a:gd name="adj" fmla="val 32850"/>
            </a:avLst>
          </a:prstGeom>
          <a:solidFill>
            <a:srgbClr val="F3F3F2"/>
          </a:solidFill>
          <a:ln/>
        </p:spPr>
      </p:sp>
      <p:sp>
        <p:nvSpPr>
          <p:cNvPr id="21" name="Shape 15"/>
          <p:cNvSpPr/>
          <p:nvPr/>
        </p:nvSpPr>
        <p:spPr>
          <a:xfrm>
            <a:off x="4371796" y="4824055"/>
            <a:ext cx="400407" cy="400407"/>
          </a:xfrm>
          <a:prstGeom prst="roundRect">
            <a:avLst>
              <a:gd name="adj" fmla="val 228368"/>
            </a:avLst>
          </a:prstGeom>
          <a:solidFill>
            <a:srgbClr val="F3F3F2"/>
          </a:solidFill>
          <a:ln/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1930" y="4944189"/>
            <a:ext cx="160139" cy="160139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615910" y="5357932"/>
            <a:ext cx="1915120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Security Groups &amp; NACLs</a:t>
            </a:r>
            <a:endParaRPr lang="en-US" sz="1300" dirty="0"/>
          </a:p>
        </p:txBody>
      </p:sp>
      <p:sp>
        <p:nvSpPr>
          <p:cNvPr id="24" name="Text 17"/>
          <p:cNvSpPr/>
          <p:nvPr/>
        </p:nvSpPr>
        <p:spPr>
          <a:xfrm>
            <a:off x="615910" y="5646539"/>
            <a:ext cx="7912179" cy="213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Fine-grained network access control at instance and subnet levels.</a:t>
            </a:r>
            <a:endParaRPr lang="en-US" sz="1050" dirty="0"/>
          </a:p>
        </p:txBody>
      </p:sp>
      <p:sp>
        <p:nvSpPr>
          <p:cNvPr id="25" name="Shape 18"/>
          <p:cNvSpPr/>
          <p:nvPr/>
        </p:nvSpPr>
        <p:spPr>
          <a:xfrm>
            <a:off x="467201" y="6342340"/>
            <a:ext cx="8209598" cy="984528"/>
          </a:xfrm>
          <a:prstGeom prst="roundRect">
            <a:avLst>
              <a:gd name="adj" fmla="val 7430"/>
            </a:avLst>
          </a:prstGeom>
          <a:solidFill>
            <a:srgbClr val="292C32"/>
          </a:solidFill>
          <a:ln/>
        </p:spPr>
      </p:sp>
      <p:sp>
        <p:nvSpPr>
          <p:cNvPr id="26" name="Shape 19"/>
          <p:cNvSpPr/>
          <p:nvPr/>
        </p:nvSpPr>
        <p:spPr>
          <a:xfrm>
            <a:off x="467201" y="6327100"/>
            <a:ext cx="8209598" cy="60960"/>
          </a:xfrm>
          <a:prstGeom prst="roundRect">
            <a:avLst>
              <a:gd name="adj" fmla="val 32850"/>
            </a:avLst>
          </a:prstGeom>
          <a:solidFill>
            <a:srgbClr val="F3F3F2"/>
          </a:solidFill>
          <a:ln/>
        </p:spPr>
      </p:sp>
      <p:sp>
        <p:nvSpPr>
          <p:cNvPr id="27" name="Shape 20"/>
          <p:cNvSpPr/>
          <p:nvPr/>
        </p:nvSpPr>
        <p:spPr>
          <a:xfrm>
            <a:off x="4371796" y="6142196"/>
            <a:ext cx="400407" cy="400407"/>
          </a:xfrm>
          <a:prstGeom prst="roundRect">
            <a:avLst>
              <a:gd name="adj" fmla="val 228368"/>
            </a:avLst>
          </a:prstGeom>
          <a:solidFill>
            <a:srgbClr val="F3F3F2"/>
          </a:solidFill>
          <a:ln/>
        </p:spPr>
      </p:sp>
      <p:pic>
        <p:nvPicPr>
          <p:cNvPr id="28" name="Image 5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91930" y="6262330"/>
            <a:ext cx="160139" cy="160139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615910" y="6676073"/>
            <a:ext cx="1668661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IAM Roles &amp; Policies</a:t>
            </a:r>
            <a:endParaRPr lang="en-US" sz="1300" dirty="0"/>
          </a:p>
        </p:txBody>
      </p:sp>
      <p:sp>
        <p:nvSpPr>
          <p:cNvPr id="30" name="Text 22"/>
          <p:cNvSpPr/>
          <p:nvPr/>
        </p:nvSpPr>
        <p:spPr>
          <a:xfrm>
            <a:off x="615910" y="6964680"/>
            <a:ext cx="7912179" cy="213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Least privilege access for all AWS resources, enforcing strict authorization.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7235" y="908328"/>
            <a:ext cx="12969240" cy="658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Project Overview: Business &amp; Technical Requirements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7235" y="1987748"/>
            <a:ext cx="4244816" cy="2729865"/>
          </a:xfrm>
          <a:prstGeom prst="roundRect">
            <a:avLst>
              <a:gd name="adj" fmla="val 1157"/>
            </a:avLst>
          </a:prstGeom>
          <a:solidFill>
            <a:srgbClr val="484B51"/>
          </a:solidFill>
          <a:ln/>
        </p:spPr>
      </p:sp>
      <p:sp>
        <p:nvSpPr>
          <p:cNvPr id="4" name="Shape 2"/>
          <p:cNvSpPr/>
          <p:nvPr/>
        </p:nvSpPr>
        <p:spPr>
          <a:xfrm>
            <a:off x="947857" y="2198370"/>
            <a:ext cx="631865" cy="631865"/>
          </a:xfrm>
          <a:prstGeom prst="roundRect">
            <a:avLst>
              <a:gd name="adj" fmla="val 14469998"/>
            </a:avLst>
          </a:prstGeom>
          <a:solidFill>
            <a:srgbClr val="212529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21569" y="2372082"/>
            <a:ext cx="284321" cy="2843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47857" y="3040856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Performance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947857" y="3496151"/>
            <a:ext cx="3823573" cy="1010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Sustain 1,000 transactions per second (TPS) during peak loads, ensuring rapid processing.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5192673" y="1987748"/>
            <a:ext cx="4244935" cy="2729865"/>
          </a:xfrm>
          <a:prstGeom prst="roundRect">
            <a:avLst>
              <a:gd name="adj" fmla="val 1157"/>
            </a:avLst>
          </a:prstGeom>
          <a:solidFill>
            <a:srgbClr val="484B51"/>
          </a:solidFill>
          <a:ln/>
        </p:spPr>
      </p:sp>
      <p:sp>
        <p:nvSpPr>
          <p:cNvPr id="9" name="Shape 6"/>
          <p:cNvSpPr/>
          <p:nvPr/>
        </p:nvSpPr>
        <p:spPr>
          <a:xfrm>
            <a:off x="5403294" y="2198370"/>
            <a:ext cx="631865" cy="631865"/>
          </a:xfrm>
          <a:prstGeom prst="roundRect">
            <a:avLst>
              <a:gd name="adj" fmla="val 14469998"/>
            </a:avLst>
          </a:prstGeom>
          <a:solidFill>
            <a:srgbClr val="212529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7007" y="2372082"/>
            <a:ext cx="284321" cy="28432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03294" y="3040856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Scale</a:t>
            </a:r>
            <a:endParaRPr lang="en-US" sz="2050" dirty="0"/>
          </a:p>
        </p:txBody>
      </p:sp>
      <p:sp>
        <p:nvSpPr>
          <p:cNvPr id="12" name="Text 8"/>
          <p:cNvSpPr/>
          <p:nvPr/>
        </p:nvSpPr>
        <p:spPr>
          <a:xfrm>
            <a:off x="5403294" y="3496151"/>
            <a:ext cx="3823692" cy="1010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 a user base of 500,000 concurrent users with seamless experience.</a:t>
            </a:r>
            <a:endParaRPr lang="en-US" sz="1650" dirty="0"/>
          </a:p>
        </p:txBody>
      </p:sp>
      <p:sp>
        <p:nvSpPr>
          <p:cNvPr id="13" name="Shape 9"/>
          <p:cNvSpPr/>
          <p:nvPr/>
        </p:nvSpPr>
        <p:spPr>
          <a:xfrm>
            <a:off x="9648230" y="1987748"/>
            <a:ext cx="4244816" cy="2729865"/>
          </a:xfrm>
          <a:prstGeom prst="roundRect">
            <a:avLst>
              <a:gd name="adj" fmla="val 1157"/>
            </a:avLst>
          </a:prstGeom>
          <a:solidFill>
            <a:srgbClr val="484B51"/>
          </a:solidFill>
          <a:ln/>
        </p:spPr>
      </p:sp>
      <p:sp>
        <p:nvSpPr>
          <p:cNvPr id="14" name="Shape 10"/>
          <p:cNvSpPr/>
          <p:nvPr/>
        </p:nvSpPr>
        <p:spPr>
          <a:xfrm>
            <a:off x="9858851" y="2198370"/>
            <a:ext cx="631865" cy="631865"/>
          </a:xfrm>
          <a:prstGeom prst="roundRect">
            <a:avLst>
              <a:gd name="adj" fmla="val 14469998"/>
            </a:avLst>
          </a:prstGeom>
          <a:solidFill>
            <a:srgbClr val="212529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32563" y="2372082"/>
            <a:ext cx="284321" cy="28432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58851" y="3040856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Availability</a:t>
            </a:r>
            <a:endParaRPr lang="en-US" sz="2050" dirty="0"/>
          </a:p>
        </p:txBody>
      </p:sp>
      <p:sp>
        <p:nvSpPr>
          <p:cNvPr id="17" name="Text 12"/>
          <p:cNvSpPr/>
          <p:nvPr/>
        </p:nvSpPr>
        <p:spPr>
          <a:xfrm>
            <a:off x="9858851" y="3496151"/>
            <a:ext cx="3823573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Maintain 99.9% availability SLA with robust fault tolerance measures.</a:t>
            </a:r>
            <a:endParaRPr lang="en-US" sz="1650" dirty="0"/>
          </a:p>
        </p:txBody>
      </p:sp>
      <p:sp>
        <p:nvSpPr>
          <p:cNvPr id="18" name="Shape 13"/>
          <p:cNvSpPr/>
          <p:nvPr/>
        </p:nvSpPr>
        <p:spPr>
          <a:xfrm>
            <a:off x="737235" y="4928235"/>
            <a:ext cx="6472595" cy="2392918"/>
          </a:xfrm>
          <a:prstGeom prst="roundRect">
            <a:avLst>
              <a:gd name="adj" fmla="val 1320"/>
            </a:avLst>
          </a:prstGeom>
          <a:solidFill>
            <a:srgbClr val="484B51"/>
          </a:solidFill>
          <a:ln/>
        </p:spPr>
      </p:sp>
      <p:sp>
        <p:nvSpPr>
          <p:cNvPr id="19" name="Shape 14"/>
          <p:cNvSpPr/>
          <p:nvPr/>
        </p:nvSpPr>
        <p:spPr>
          <a:xfrm>
            <a:off x="947857" y="5138857"/>
            <a:ext cx="631865" cy="631865"/>
          </a:xfrm>
          <a:prstGeom prst="roundRect">
            <a:avLst>
              <a:gd name="adj" fmla="val 14469998"/>
            </a:avLst>
          </a:prstGeom>
          <a:solidFill>
            <a:srgbClr val="212529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569" y="5312569"/>
            <a:ext cx="284321" cy="28432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47857" y="5981343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Compliance</a:t>
            </a:r>
            <a:endParaRPr lang="en-US" sz="2050" dirty="0"/>
          </a:p>
        </p:txBody>
      </p:sp>
      <p:sp>
        <p:nvSpPr>
          <p:cNvPr id="22" name="Text 16"/>
          <p:cNvSpPr/>
          <p:nvPr/>
        </p:nvSpPr>
        <p:spPr>
          <a:xfrm>
            <a:off x="947857" y="6436638"/>
            <a:ext cx="6051352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Adhere to SOC2 compliance for data security and operational integrity.</a:t>
            </a:r>
            <a:endParaRPr lang="en-US" sz="1650" dirty="0"/>
          </a:p>
        </p:txBody>
      </p:sp>
      <p:sp>
        <p:nvSpPr>
          <p:cNvPr id="23" name="Shape 17"/>
          <p:cNvSpPr/>
          <p:nvPr/>
        </p:nvSpPr>
        <p:spPr>
          <a:xfrm>
            <a:off x="7420451" y="4928235"/>
            <a:ext cx="6472595" cy="2392918"/>
          </a:xfrm>
          <a:prstGeom prst="roundRect">
            <a:avLst>
              <a:gd name="adj" fmla="val 1320"/>
            </a:avLst>
          </a:prstGeom>
          <a:solidFill>
            <a:srgbClr val="484B51"/>
          </a:solidFill>
          <a:ln/>
        </p:spPr>
      </p:sp>
      <p:sp>
        <p:nvSpPr>
          <p:cNvPr id="24" name="Shape 18"/>
          <p:cNvSpPr/>
          <p:nvPr/>
        </p:nvSpPr>
        <p:spPr>
          <a:xfrm>
            <a:off x="7631073" y="5138857"/>
            <a:ext cx="631865" cy="631865"/>
          </a:xfrm>
          <a:prstGeom prst="roundRect">
            <a:avLst>
              <a:gd name="adj" fmla="val 14469998"/>
            </a:avLst>
          </a:prstGeom>
          <a:solidFill>
            <a:srgbClr val="212529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04785" y="5312569"/>
            <a:ext cx="284321" cy="284321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31073" y="5981343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Cost Efficiency</a:t>
            </a:r>
            <a:endParaRPr lang="en-US" sz="2050" dirty="0"/>
          </a:p>
        </p:txBody>
      </p:sp>
      <p:sp>
        <p:nvSpPr>
          <p:cNvPr id="27" name="Text 20"/>
          <p:cNvSpPr/>
          <p:nvPr/>
        </p:nvSpPr>
        <p:spPr>
          <a:xfrm>
            <a:off x="7631073" y="6436638"/>
            <a:ext cx="6051352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Achieve a 40% cost optimization target through strategic resource utilization.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8585"/>
            <a:ext cx="122433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Architecture Design Goals: Pillars of Excellence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220992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0714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561874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Dynamic scaling to handle variable loads and user growth without performance degradation.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5893" y="2220992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30714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Security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356187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End-to-end data protection, access control, and compliance adherence.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7995" y="2220992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30714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Reliability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356187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 availability, fault tolerance, and rapid recovery from failures.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104209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93790" y="5954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Cost Optimization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93790" y="6445091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Efficient resource provisioning and cost-effective operational strategies.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35893" y="5104209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35893" y="5954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Performance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5235893" y="6445091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Low latency, high throughput, and responsive user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21750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High-Level System Architecture: Digital Banking Platform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88249"/>
            <a:ext cx="7556421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platform is built on a robust, scalable, and secure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99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AWS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foundation in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highlight>
                  <a:srgbClr val="3639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us-east-1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07682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Leverages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99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AWS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services for global content delivery, intelligent load balancing, containerized compute, and managed database services.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88192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Designed for multi-AZ resilience and automated scaling to meet demand fluctuations.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390537" y="428149"/>
            <a:ext cx="8810387" cy="486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Network &amp; VPC Architecture: Isolated and Secure</a:t>
            </a:r>
            <a:endParaRPr lang="en-US" sz="3050" dirty="0"/>
          </a:p>
        </p:txBody>
      </p:sp>
      <p:sp>
        <p:nvSpPr>
          <p:cNvPr id="3" name="Shape 1"/>
          <p:cNvSpPr/>
          <p:nvPr/>
        </p:nvSpPr>
        <p:spPr>
          <a:xfrm>
            <a:off x="2390537" y="1226106"/>
            <a:ext cx="1564005" cy="292537"/>
          </a:xfrm>
          <a:prstGeom prst="roundRect">
            <a:avLst>
              <a:gd name="adj" fmla="val 6388"/>
            </a:avLst>
          </a:prstGeom>
          <a:solidFill>
            <a:srgbClr val="4D1F00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483882" y="1310045"/>
            <a:ext cx="124539" cy="12453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70691" y="1272778"/>
            <a:ext cx="1190506" cy="199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NETWORKING LAYER</a:t>
            </a:r>
            <a:endParaRPr lang="en-US" sz="9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537" y="1868924"/>
            <a:ext cx="5757624" cy="575762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535591" y="1833920"/>
            <a:ext cx="3711773" cy="622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Virtual Private Cloud (VPC) is strategically segmented: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8535591" y="2596991"/>
            <a:ext cx="3711773" cy="622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• </a:t>
            </a:r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Public Subnets: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Application Load Balancer (ALB)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internet-facing traffic.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8535591" y="3360063"/>
            <a:ext cx="3711773" cy="622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• </a:t>
            </a:r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Private App Subnets: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ECS Fargate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tasks for containerized compute.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8535591" y="4123134"/>
            <a:ext cx="3711773" cy="934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• </a:t>
            </a:r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Private Database Subnets: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Aurora PostgreSQL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</a:t>
            </a:r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ElastiCache Redis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data persistence.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8535591" y="5197673"/>
            <a:ext cx="3711773" cy="622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• </a:t>
            </a:r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NAT Gateway: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Secure outbound access for private subnets.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84070" y="455414"/>
            <a:ext cx="10462260" cy="1033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Traffic Flow &amp; Request Lifecycle: Optimized for Performance</a:t>
            </a:r>
            <a:endParaRPr lang="en-US" sz="3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4070" y="1819870"/>
            <a:ext cx="827008" cy="99238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076456" y="1985248"/>
            <a:ext cx="2067639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Client Request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076456" y="2342912"/>
            <a:ext cx="9469874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80808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initiates transaction via web or mobile app.</a:t>
            </a:r>
            <a:endParaRPr lang="en-US" sz="13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070" y="2812256"/>
            <a:ext cx="827008" cy="99238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076456" y="2977634"/>
            <a:ext cx="2067639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CloudFront CDN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3076456" y="3335298"/>
            <a:ext cx="9469874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80808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Caches static content, reduces latency, and protects against DDoS attacks.</a:t>
            </a:r>
            <a:endParaRPr lang="en-US" sz="13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070" y="3804642"/>
            <a:ext cx="827008" cy="99238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076456" y="3970020"/>
            <a:ext cx="3038832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Application Load Balancer (ALB)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3076456" y="4327684"/>
            <a:ext cx="9469874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80808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Distributes traffic across ECS Fargate tasks in multiple AZs.</a:t>
            </a:r>
            <a:endParaRPr lang="en-US" sz="13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070" y="4797028"/>
            <a:ext cx="827008" cy="99238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3076456" y="4962406"/>
            <a:ext cx="2067639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ECS Fargate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3076456" y="5320070"/>
            <a:ext cx="9469874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80808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Processes requests, interacts with data layers (Aurora, DynamoDB, Redis).</a:t>
            </a:r>
            <a:endParaRPr lang="en-US" sz="13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4070" y="5789414"/>
            <a:ext cx="827008" cy="99238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3076456" y="5954792"/>
            <a:ext cx="2067639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 Layers</a:t>
            </a: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3076456" y="6312456"/>
            <a:ext cx="9469874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80808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Stores and retrieves transactional data, user sessions, and cached information.</a:t>
            </a:r>
            <a:endParaRPr lang="en-US" sz="130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4070" y="6781800"/>
            <a:ext cx="827008" cy="992386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3076456" y="6947178"/>
            <a:ext cx="2067639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Response</a:t>
            </a:r>
            <a:endParaRPr lang="en-US" sz="1600" dirty="0"/>
          </a:p>
        </p:txBody>
      </p:sp>
      <p:sp>
        <p:nvSpPr>
          <p:cNvPr id="20" name="Text 12"/>
          <p:cNvSpPr/>
          <p:nvPr/>
        </p:nvSpPr>
        <p:spPr>
          <a:xfrm>
            <a:off x="3076456" y="7304842"/>
            <a:ext cx="9469874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80808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returned to client via the same optimized path.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536740" y="502444"/>
            <a:ext cx="1365052" cy="343376"/>
          </a:xfrm>
          <a:prstGeom prst="roundRect">
            <a:avLst>
              <a:gd name="adj" fmla="val 6385"/>
            </a:avLst>
          </a:prstGeom>
          <a:solidFill>
            <a:srgbClr val="292C32"/>
          </a:solidFill>
          <a:ln/>
        </p:spPr>
      </p:sp>
      <p:sp>
        <p:nvSpPr>
          <p:cNvPr id="3" name="Text 1"/>
          <p:cNvSpPr/>
          <p:nvPr/>
        </p:nvSpPr>
        <p:spPr>
          <a:xfrm>
            <a:off x="1646277" y="557213"/>
            <a:ext cx="11459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COMPUTE LAYER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1536740" y="918805"/>
            <a:ext cx="6150293" cy="571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Compute Layer – ECS Fargate</a:t>
            </a:r>
            <a:endParaRPr lang="en-US" sz="35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605201" y="1974890"/>
            <a:ext cx="273963" cy="27396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130385" y="1969294"/>
            <a:ext cx="3750469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ECS Fargate (Serverless Containers)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130385" y="2437328"/>
            <a:ext cx="4961811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Eliminates infrastructure management.</a:t>
            </a:r>
            <a:endParaRPr lang="en-US" sz="14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5201" y="3100745"/>
            <a:ext cx="273963" cy="27396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130385" y="3095149"/>
            <a:ext cx="2283857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Multi-AZ Deployment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2130385" y="3563183"/>
            <a:ext cx="4961811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 availability and fault tolerance.</a:t>
            </a:r>
            <a:endParaRPr lang="en-US" sz="14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05201" y="4226600"/>
            <a:ext cx="273963" cy="27396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2130385" y="4221004"/>
            <a:ext cx="2283857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Auto Scaling Policies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2130385" y="4689038"/>
            <a:ext cx="4961811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Dynamic resource allocation based on demand.</a:t>
            </a:r>
            <a:endParaRPr lang="en-US" sz="140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05201" y="5352455"/>
            <a:ext cx="273963" cy="273963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2130385" y="5346859"/>
            <a:ext cx="2283857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AWS Cloud Map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2130385" y="5814893"/>
            <a:ext cx="4961811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Service discovery and inter-service communication.</a:t>
            </a:r>
            <a:endParaRPr lang="en-US" sz="140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05201" y="6478310"/>
            <a:ext cx="273963" cy="273963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2130385" y="6472714"/>
            <a:ext cx="2603183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Immutable Deployments</a:t>
            </a:r>
            <a:endParaRPr lang="en-US" sz="1750" dirty="0"/>
          </a:p>
        </p:txBody>
      </p:sp>
      <p:sp>
        <p:nvSpPr>
          <p:cNvPr id="19" name="Text 12"/>
          <p:cNvSpPr/>
          <p:nvPr/>
        </p:nvSpPr>
        <p:spPr>
          <a:xfrm>
            <a:off x="2130385" y="6940748"/>
            <a:ext cx="4961811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Blue/Green strategy for safe rollouts.</a:t>
            </a:r>
            <a:endParaRPr lang="en-US" sz="1400" dirty="0"/>
          </a:p>
        </p:txBody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5586" y="1969294"/>
            <a:ext cx="5555456" cy="555545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2836" y="1580436"/>
            <a:ext cx="5068729" cy="506872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4835" y="1388507"/>
            <a:ext cx="7974330" cy="1044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Auto Scaling Strategy: Dynamic Resource Allocation</a:t>
            </a:r>
            <a:endParaRPr lang="en-US" sz="3250" dirty="0"/>
          </a:p>
        </p:txBody>
      </p:sp>
      <p:sp>
        <p:nvSpPr>
          <p:cNvPr id="5" name="Text 1"/>
          <p:cNvSpPr/>
          <p:nvPr/>
        </p:nvSpPr>
        <p:spPr>
          <a:xfrm>
            <a:off x="584835" y="2683550"/>
            <a:ext cx="7974330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Proactive and reactive scaling ensures optimal performance and cost efficiency.</a:t>
            </a:r>
            <a:endParaRPr lang="en-US" sz="1300" dirty="0"/>
          </a:p>
        </p:txBody>
      </p:sp>
      <p:sp>
        <p:nvSpPr>
          <p:cNvPr id="6" name="Shape 2"/>
          <p:cNvSpPr/>
          <p:nvPr/>
        </p:nvSpPr>
        <p:spPr>
          <a:xfrm>
            <a:off x="772716" y="3138607"/>
            <a:ext cx="22860" cy="3702487"/>
          </a:xfrm>
          <a:prstGeom prst="roundRect">
            <a:avLst>
              <a:gd name="adj" fmla="val 109648"/>
            </a:avLst>
          </a:prstGeom>
          <a:solidFill>
            <a:srgbClr val="42454B"/>
          </a:solidFill>
          <a:ln/>
        </p:spPr>
      </p:sp>
      <p:sp>
        <p:nvSpPr>
          <p:cNvPr id="7" name="Shape 3"/>
          <p:cNvSpPr/>
          <p:nvPr/>
        </p:nvSpPr>
        <p:spPr>
          <a:xfrm>
            <a:off x="937796" y="3315057"/>
            <a:ext cx="501253" cy="22860"/>
          </a:xfrm>
          <a:prstGeom prst="roundRect">
            <a:avLst>
              <a:gd name="adj" fmla="val 109648"/>
            </a:avLst>
          </a:prstGeom>
          <a:solidFill>
            <a:srgbClr val="42454B"/>
          </a:solidFill>
          <a:ln/>
        </p:spPr>
      </p:sp>
      <p:sp>
        <p:nvSpPr>
          <p:cNvPr id="8" name="Shape 4"/>
          <p:cNvSpPr/>
          <p:nvPr/>
        </p:nvSpPr>
        <p:spPr>
          <a:xfrm>
            <a:off x="584775" y="3138607"/>
            <a:ext cx="375880" cy="375880"/>
          </a:xfrm>
          <a:prstGeom prst="roundRect">
            <a:avLst>
              <a:gd name="adj" fmla="val 6668"/>
            </a:avLst>
          </a:prstGeom>
          <a:solidFill>
            <a:srgbClr val="292C32"/>
          </a:solidFill>
          <a:ln/>
        </p:spPr>
      </p:sp>
      <p:sp>
        <p:nvSpPr>
          <p:cNvPr id="9" name="Text 5"/>
          <p:cNvSpPr/>
          <p:nvPr/>
        </p:nvSpPr>
        <p:spPr>
          <a:xfrm>
            <a:off x="647343" y="3169860"/>
            <a:ext cx="250627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1608296" y="3195995"/>
            <a:ext cx="2088713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ECS Fargate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1608296" y="3557230"/>
            <a:ext cx="6950869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Metric-based scaling (CPU/Memory utilization).</a:t>
            </a:r>
            <a:endParaRPr lang="en-US" sz="1300" dirty="0"/>
          </a:p>
        </p:txBody>
      </p:sp>
      <p:sp>
        <p:nvSpPr>
          <p:cNvPr id="12" name="Text 8"/>
          <p:cNvSpPr/>
          <p:nvPr/>
        </p:nvSpPr>
        <p:spPr>
          <a:xfrm>
            <a:off x="1608296" y="3882866"/>
            <a:ext cx="6950869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Target Tracking scaling policies for consistent performance.</a:t>
            </a:r>
            <a:endParaRPr lang="en-US" sz="1300" dirty="0"/>
          </a:p>
        </p:txBody>
      </p:sp>
      <p:sp>
        <p:nvSpPr>
          <p:cNvPr id="13" name="Shape 9"/>
          <p:cNvSpPr/>
          <p:nvPr/>
        </p:nvSpPr>
        <p:spPr>
          <a:xfrm>
            <a:off x="937796" y="4660582"/>
            <a:ext cx="501253" cy="22860"/>
          </a:xfrm>
          <a:prstGeom prst="roundRect">
            <a:avLst>
              <a:gd name="adj" fmla="val 109648"/>
            </a:avLst>
          </a:prstGeom>
          <a:solidFill>
            <a:srgbClr val="42454B"/>
          </a:solidFill>
          <a:ln/>
        </p:spPr>
      </p:sp>
      <p:sp>
        <p:nvSpPr>
          <p:cNvPr id="14" name="Shape 10"/>
          <p:cNvSpPr/>
          <p:nvPr/>
        </p:nvSpPr>
        <p:spPr>
          <a:xfrm>
            <a:off x="584775" y="4484132"/>
            <a:ext cx="375880" cy="375880"/>
          </a:xfrm>
          <a:prstGeom prst="roundRect">
            <a:avLst>
              <a:gd name="adj" fmla="val 6668"/>
            </a:avLst>
          </a:prstGeom>
          <a:solidFill>
            <a:srgbClr val="292C32"/>
          </a:solidFill>
          <a:ln/>
        </p:spPr>
      </p:sp>
      <p:sp>
        <p:nvSpPr>
          <p:cNvPr id="15" name="Text 11"/>
          <p:cNvSpPr/>
          <p:nvPr/>
        </p:nvSpPr>
        <p:spPr>
          <a:xfrm>
            <a:off x="647343" y="4515386"/>
            <a:ext cx="250627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1950" dirty="0"/>
          </a:p>
        </p:txBody>
      </p:sp>
      <p:sp>
        <p:nvSpPr>
          <p:cNvPr id="16" name="Text 12"/>
          <p:cNvSpPr/>
          <p:nvPr/>
        </p:nvSpPr>
        <p:spPr>
          <a:xfrm>
            <a:off x="1608296" y="4541520"/>
            <a:ext cx="2088713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Aurora PostgreSQL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1608296" y="4902756"/>
            <a:ext cx="6950869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Aurora Auto Scaling for read replicas based on CPU/connections.</a:t>
            </a:r>
            <a:endParaRPr lang="en-US" sz="1300" dirty="0"/>
          </a:p>
        </p:txBody>
      </p:sp>
      <p:sp>
        <p:nvSpPr>
          <p:cNvPr id="18" name="Text 14"/>
          <p:cNvSpPr/>
          <p:nvPr/>
        </p:nvSpPr>
        <p:spPr>
          <a:xfrm>
            <a:off x="1608296" y="5228392"/>
            <a:ext cx="6950869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Serverless v2 for dynamic capacity adjustments on writers.</a:t>
            </a:r>
            <a:endParaRPr lang="en-US" sz="1300" dirty="0"/>
          </a:p>
        </p:txBody>
      </p:sp>
      <p:sp>
        <p:nvSpPr>
          <p:cNvPr id="19" name="Shape 15"/>
          <p:cNvSpPr/>
          <p:nvPr/>
        </p:nvSpPr>
        <p:spPr>
          <a:xfrm>
            <a:off x="937796" y="6006108"/>
            <a:ext cx="501253" cy="22860"/>
          </a:xfrm>
          <a:prstGeom prst="roundRect">
            <a:avLst>
              <a:gd name="adj" fmla="val 109648"/>
            </a:avLst>
          </a:prstGeom>
          <a:solidFill>
            <a:srgbClr val="42454B"/>
          </a:solidFill>
          <a:ln/>
        </p:spPr>
      </p:sp>
      <p:sp>
        <p:nvSpPr>
          <p:cNvPr id="20" name="Shape 16"/>
          <p:cNvSpPr/>
          <p:nvPr/>
        </p:nvSpPr>
        <p:spPr>
          <a:xfrm>
            <a:off x="584775" y="5829657"/>
            <a:ext cx="375880" cy="375880"/>
          </a:xfrm>
          <a:prstGeom prst="roundRect">
            <a:avLst>
              <a:gd name="adj" fmla="val 6668"/>
            </a:avLst>
          </a:prstGeom>
          <a:solidFill>
            <a:srgbClr val="292C32"/>
          </a:solidFill>
          <a:ln/>
        </p:spPr>
      </p:sp>
      <p:sp>
        <p:nvSpPr>
          <p:cNvPr id="21" name="Text 17"/>
          <p:cNvSpPr/>
          <p:nvPr/>
        </p:nvSpPr>
        <p:spPr>
          <a:xfrm>
            <a:off x="647343" y="5860911"/>
            <a:ext cx="250627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1950" dirty="0"/>
          </a:p>
        </p:txBody>
      </p:sp>
      <p:sp>
        <p:nvSpPr>
          <p:cNvPr id="22" name="Text 18"/>
          <p:cNvSpPr/>
          <p:nvPr/>
        </p:nvSpPr>
        <p:spPr>
          <a:xfrm>
            <a:off x="1608296" y="5887045"/>
            <a:ext cx="2088713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DynamoDB</a:t>
            </a:r>
            <a:endParaRPr lang="en-US" sz="1600" dirty="0"/>
          </a:p>
        </p:txBody>
      </p:sp>
      <p:sp>
        <p:nvSpPr>
          <p:cNvPr id="23" name="Text 19"/>
          <p:cNvSpPr/>
          <p:nvPr/>
        </p:nvSpPr>
        <p:spPr>
          <a:xfrm>
            <a:off x="1608296" y="6248281"/>
            <a:ext cx="6950869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On-demand capacity mode for unpredictable workloads.</a:t>
            </a:r>
            <a:endParaRPr lang="en-US" sz="1300" dirty="0"/>
          </a:p>
        </p:txBody>
      </p:sp>
      <p:sp>
        <p:nvSpPr>
          <p:cNvPr id="24" name="Text 20"/>
          <p:cNvSpPr/>
          <p:nvPr/>
        </p:nvSpPr>
        <p:spPr>
          <a:xfrm>
            <a:off x="1608296" y="6573917"/>
            <a:ext cx="6950869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Provisioned capacity with Auto Scaling for predictable traffic patterns.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77051" y="408623"/>
            <a:ext cx="60305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800" dirty="0">
                <a:solidFill>
                  <a:srgbClr val="FFBC8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LAYER</a:t>
            </a:r>
            <a:endParaRPr lang="en-US" sz="800" dirty="0"/>
          </a:p>
        </p:txBody>
      </p:sp>
      <p:sp>
        <p:nvSpPr>
          <p:cNvPr id="3" name="Text 1"/>
          <p:cNvSpPr/>
          <p:nvPr/>
        </p:nvSpPr>
        <p:spPr>
          <a:xfrm>
            <a:off x="3077051" y="673775"/>
            <a:ext cx="7622858" cy="418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 Layer Architecture: Resilient and Performant</a:t>
            </a:r>
            <a:endParaRPr lang="en-US" sz="2600" dirty="0"/>
          </a:p>
        </p:txBody>
      </p:sp>
      <p:sp>
        <p:nvSpPr>
          <p:cNvPr id="4" name="Text 2"/>
          <p:cNvSpPr/>
          <p:nvPr/>
        </p:nvSpPr>
        <p:spPr>
          <a:xfrm>
            <a:off x="3077051" y="1293495"/>
            <a:ext cx="8476178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multi-tiered data strategy for diverse data needs.</a:t>
            </a:r>
            <a:endParaRPr lang="en-US" sz="10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077051" y="1809393"/>
            <a:ext cx="334923" cy="33492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077051" y="2311718"/>
            <a:ext cx="1675090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Aurora PostgreSQL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3077051" y="2654975"/>
            <a:ext cx="4074557" cy="428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Multi-AZ cluster with reader/writer instances for high availability and read scaling of transactional data.</a:t>
            </a:r>
            <a:endParaRPr lang="en-US" sz="10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77051" y="3351848"/>
            <a:ext cx="334923" cy="33492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077051" y="3854172"/>
            <a:ext cx="1675090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DynamoDB</a:t>
            </a:r>
            <a:endParaRPr lang="en-US" sz="1300" dirty="0"/>
          </a:p>
        </p:txBody>
      </p:sp>
      <p:sp>
        <p:nvSpPr>
          <p:cNvPr id="10" name="Text 6"/>
          <p:cNvSpPr/>
          <p:nvPr/>
        </p:nvSpPr>
        <p:spPr>
          <a:xfrm>
            <a:off x="3077051" y="4197429"/>
            <a:ext cx="4074557" cy="428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NoSQL database for high-throughput user sessions, caching, and transient data with on-demand scaling.</a:t>
            </a:r>
            <a:endParaRPr lang="en-US" sz="10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7051" y="4894302"/>
            <a:ext cx="334923" cy="33492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077051" y="5396627"/>
            <a:ext cx="1675090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ElastiCache Redis</a:t>
            </a:r>
            <a:endParaRPr lang="en-US" sz="1300" dirty="0"/>
          </a:p>
        </p:txBody>
      </p:sp>
      <p:sp>
        <p:nvSpPr>
          <p:cNvPr id="13" name="Text 8"/>
          <p:cNvSpPr/>
          <p:nvPr/>
        </p:nvSpPr>
        <p:spPr>
          <a:xfrm>
            <a:off x="3077051" y="5739884"/>
            <a:ext cx="4074557" cy="428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Multi-AZ replication group for low-latency caching and session management, reducing database load.</a:t>
            </a:r>
            <a:endParaRPr lang="en-US" sz="10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77051" y="6436757"/>
            <a:ext cx="334923" cy="334923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3077051" y="6939082"/>
            <a:ext cx="1675090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S3 Data Lake</a:t>
            </a:r>
            <a:endParaRPr lang="en-US" sz="1300" dirty="0"/>
          </a:p>
        </p:txBody>
      </p:sp>
      <p:sp>
        <p:nvSpPr>
          <p:cNvPr id="16" name="Text 10"/>
          <p:cNvSpPr/>
          <p:nvPr/>
        </p:nvSpPr>
        <p:spPr>
          <a:xfrm>
            <a:off x="3077051" y="7282339"/>
            <a:ext cx="4074557" cy="428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Encrypted (KMS), versioned, with lifecycle policies for long-term storage of audit logs, analytics data, and backups.</a:t>
            </a:r>
            <a:endParaRPr lang="en-US" sz="1050" dirty="0"/>
          </a:p>
        </p:txBody>
      </p:sp>
      <p:sp>
        <p:nvSpPr>
          <p:cNvPr id="17" name="Text 11"/>
          <p:cNvSpPr/>
          <p:nvPr/>
        </p:nvSpPr>
        <p:spPr>
          <a:xfrm>
            <a:off x="7486174" y="1779270"/>
            <a:ext cx="4074557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86174" y="2144435"/>
            <a:ext cx="4074557" cy="407455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2026-01-22T21:31:02Z</dcterms:created>
  <dcterms:modified xsi:type="dcterms:W3CDTF">2026-01-22T21:31:02Z</dcterms:modified>
</cp:coreProperties>
</file>